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684" r:id="rId2"/>
    <p:sldMasterId id="2147483696" r:id="rId3"/>
  </p:sldMasterIdLst>
  <p:notesMasterIdLst>
    <p:notesMasterId r:id="rId5"/>
  </p:notesMasterIdLst>
  <p:sldIdLst>
    <p:sldId id="301" r:id="rId4"/>
  </p:sldIdLst>
  <p:sldSz cx="7559675" cy="10691813"/>
  <p:notesSz cx="6797675" cy="9926638"/>
  <p:defaultTextStyle>
    <a:defPPr>
      <a:defRPr lang="nl-BE"/>
    </a:defPPr>
    <a:lvl1pPr marL="0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06" algn="l" defTabSz="91432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C74"/>
    <a:srgbClr val="FF6600"/>
    <a:srgbClr val="DA003D"/>
    <a:srgbClr val="D9D9D9"/>
    <a:srgbClr val="B3FF00"/>
    <a:srgbClr val="F7A900"/>
    <a:srgbClr val="92D04F"/>
    <a:srgbClr val="FF4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86382"/>
  </p:normalViewPr>
  <p:slideViewPr>
    <p:cSldViewPr snapToGrid="0">
      <p:cViewPr varScale="1">
        <p:scale>
          <a:sx n="73" d="100"/>
          <a:sy n="73" d="100"/>
        </p:scale>
        <p:origin x="35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264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-airwatec\ld2\EAU\EAU%20xxxx\Cahier%20des%20charges\Pertes%20de%20charge%20TOUT%2009-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server-airwatec\ld2\EAU\EAU%20xxxx\Cahier%20des%20charges\Pertes%20de%20charge%20TOUT%2009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66710419581704"/>
          <c:y val="0.22887323943661972"/>
          <c:w val="0.75806650618097426"/>
          <c:h val="0.57042253521126762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NW'!$A$103:$A$112</c:f>
              <c:numCache>
                <c:formatCode>General</c:formatCode>
                <c:ptCount val="10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  <c:pt idx="9">
                  <c:v>7500</c:v>
                </c:pt>
              </c:numCache>
            </c:numRef>
          </c:xVal>
          <c:yVal>
            <c:numRef>
              <c:f>'Daten NW'!$B$103:$B$112</c:f>
              <c:numCache>
                <c:formatCode>0.00</c:formatCode>
                <c:ptCount val="10"/>
                <c:pt idx="0">
                  <c:v>8.0500000000000002E-2</c:v>
                </c:pt>
                <c:pt idx="1">
                  <c:v>0.11499999999999999</c:v>
                </c:pt>
                <c:pt idx="2">
                  <c:v>0.13799999999999998</c:v>
                </c:pt>
                <c:pt idx="3">
                  <c:v>0.14949999999999999</c:v>
                </c:pt>
                <c:pt idx="4">
                  <c:v>0.17249999999999999</c:v>
                </c:pt>
                <c:pt idx="5">
                  <c:v>0.184</c:v>
                </c:pt>
                <c:pt idx="6">
                  <c:v>0.22999999999999998</c:v>
                </c:pt>
                <c:pt idx="7">
                  <c:v>0.26450000000000001</c:v>
                </c:pt>
                <c:pt idx="8">
                  <c:v>0.3105</c:v>
                </c:pt>
                <c:pt idx="9">
                  <c:v>0.35649999999999998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6597-4B0D-84D2-7DAF5B4D9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56848"/>
        <c:axId val="433957632"/>
      </c:scatterChart>
      <c:valAx>
        <c:axId val="433956848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57632"/>
        <c:crosses val="autoZero"/>
        <c:crossBetween val="midCat"/>
        <c:majorUnit val="1000"/>
      </c:valAx>
      <c:valAx>
        <c:axId val="43395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568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666710419581704"/>
          <c:y val="0.22887323943661972"/>
          <c:w val="0.75806650618097426"/>
          <c:h val="0.57042253521126762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NW'!$C$103:$C$111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NW'!$D$103:$D$111</c:f>
              <c:numCache>
                <c:formatCode>General</c:formatCode>
                <c:ptCount val="9"/>
                <c:pt idx="0">
                  <c:v>7.0000000000000007E-2</c:v>
                </c:pt>
                <c:pt idx="1">
                  <c:v>0.1</c:v>
                </c:pt>
                <c:pt idx="2">
                  <c:v>0.12</c:v>
                </c:pt>
                <c:pt idx="3">
                  <c:v>0.13</c:v>
                </c:pt>
                <c:pt idx="4">
                  <c:v>0.15</c:v>
                </c:pt>
                <c:pt idx="5">
                  <c:v>0.16</c:v>
                </c:pt>
                <c:pt idx="6">
                  <c:v>0.2</c:v>
                </c:pt>
                <c:pt idx="7">
                  <c:v>0.23</c:v>
                </c:pt>
                <c:pt idx="8">
                  <c:v>0.27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094-4BF3-A197-9FB30565A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55280"/>
        <c:axId val="433964688"/>
      </c:scatterChart>
      <c:valAx>
        <c:axId val="433955280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4688"/>
        <c:crosses val="autoZero"/>
        <c:crossBetween val="midCat"/>
        <c:majorUnit val="1000"/>
      </c:valAx>
      <c:valAx>
        <c:axId val="43396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55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241379310344829"/>
          <c:y val="0.22887323943661972"/>
          <c:w val="0.75331564986737398"/>
          <c:h val="0.56690140845070425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NW'!$F$103:$F$111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NW'!$G$103:$G$111</c:f>
              <c:numCache>
                <c:formatCode>General</c:formatCode>
                <c:ptCount val="9"/>
                <c:pt idx="0">
                  <c:v>7.0000000000000007E-2</c:v>
                </c:pt>
                <c:pt idx="1">
                  <c:v>0.09</c:v>
                </c:pt>
                <c:pt idx="2">
                  <c:v>0.1</c:v>
                </c:pt>
                <c:pt idx="3">
                  <c:v>0.13</c:v>
                </c:pt>
                <c:pt idx="4">
                  <c:v>0.15</c:v>
                </c:pt>
                <c:pt idx="5">
                  <c:v>0.15</c:v>
                </c:pt>
                <c:pt idx="6">
                  <c:v>0.2</c:v>
                </c:pt>
                <c:pt idx="7">
                  <c:v>0.22</c:v>
                </c:pt>
                <c:pt idx="8">
                  <c:v>0.24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3C0-4AD9-816A-F1B14BBD2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66256"/>
        <c:axId val="433960376"/>
      </c:scatterChart>
      <c:valAx>
        <c:axId val="433966256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0376"/>
        <c:crosses val="autoZero"/>
        <c:crossBetween val="midCat"/>
        <c:majorUnit val="1000"/>
      </c:valAx>
      <c:valAx>
        <c:axId val="433960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6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391304347826086"/>
          <c:y val="0.23791821561338289"/>
          <c:w val="0.75"/>
          <c:h val="0.57249070631970256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NW'!$I$103:$I$111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NW'!$J$103:$J$111</c:f>
              <c:numCache>
                <c:formatCode>General</c:formatCode>
                <c:ptCount val="9"/>
                <c:pt idx="0">
                  <c:v>7.0000000000000007E-2</c:v>
                </c:pt>
                <c:pt idx="1">
                  <c:v>0.09</c:v>
                </c:pt>
                <c:pt idx="2">
                  <c:v>0.1</c:v>
                </c:pt>
                <c:pt idx="3">
                  <c:v>0.11</c:v>
                </c:pt>
                <c:pt idx="4">
                  <c:v>0.14000000000000001</c:v>
                </c:pt>
                <c:pt idx="5">
                  <c:v>0.18</c:v>
                </c:pt>
                <c:pt idx="6">
                  <c:v>0.19</c:v>
                </c:pt>
                <c:pt idx="7">
                  <c:v>0.21</c:v>
                </c:pt>
                <c:pt idx="8">
                  <c:v>0.24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95B-40B1-94C1-2B11A619F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61160"/>
        <c:axId val="433961552"/>
      </c:scatterChart>
      <c:valAx>
        <c:axId val="433961160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1552"/>
        <c:crosses val="autoZero"/>
        <c:crossBetween val="midCat"/>
        <c:majorUnit val="1000"/>
      </c:valAx>
      <c:valAx>
        <c:axId val="433961552"/>
        <c:scaling>
          <c:orientation val="minMax"/>
          <c:max val="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11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187989556135771"/>
          <c:y val="0.23703789437895825"/>
          <c:w val="0.76501305483028725"/>
          <c:h val="0.55926128205035464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NW'!$K$103:$K$111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NW'!$L$103:$L$111</c:f>
              <c:numCache>
                <c:formatCode>General</c:formatCode>
                <c:ptCount val="9"/>
                <c:pt idx="0">
                  <c:v>0.04</c:v>
                </c:pt>
                <c:pt idx="1">
                  <c:v>0.04</c:v>
                </c:pt>
                <c:pt idx="2">
                  <c:v>0.05</c:v>
                </c:pt>
                <c:pt idx="3">
                  <c:v>0.06</c:v>
                </c:pt>
                <c:pt idx="4">
                  <c:v>7.0000000000000007E-2</c:v>
                </c:pt>
                <c:pt idx="5">
                  <c:v>0.12</c:v>
                </c:pt>
                <c:pt idx="6">
                  <c:v>0.14000000000000001</c:v>
                </c:pt>
                <c:pt idx="7">
                  <c:v>0.16</c:v>
                </c:pt>
                <c:pt idx="8">
                  <c:v>0.18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C54-46FC-973E-3AB1E5A78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62728"/>
        <c:axId val="433963512"/>
      </c:scatterChart>
      <c:valAx>
        <c:axId val="433962728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3512"/>
        <c:crosses val="autoZero"/>
        <c:crossBetween val="midCat"/>
        <c:majorUnit val="1000"/>
      </c:valAx>
      <c:valAx>
        <c:axId val="433963512"/>
        <c:scaling>
          <c:orientation val="minMax"/>
          <c:max val="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2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7204346239568211"/>
          <c:y val="0.23791821561338289"/>
          <c:w val="0.75269014798110923"/>
          <c:h val="0.56505576208178443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NW'!$M$103:$M$111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NW'!$N$103:$N$111</c:f>
              <c:numCache>
                <c:formatCode>General</c:formatCode>
                <c:ptCount val="9"/>
                <c:pt idx="0">
                  <c:v>0.04</c:v>
                </c:pt>
                <c:pt idx="1">
                  <c:v>0.05</c:v>
                </c:pt>
                <c:pt idx="2">
                  <c:v>0.06</c:v>
                </c:pt>
                <c:pt idx="3">
                  <c:v>0.09</c:v>
                </c:pt>
                <c:pt idx="4">
                  <c:v>0.09</c:v>
                </c:pt>
                <c:pt idx="5">
                  <c:v>0.11</c:v>
                </c:pt>
                <c:pt idx="6">
                  <c:v>0.13</c:v>
                </c:pt>
                <c:pt idx="7">
                  <c:v>0.14000000000000001</c:v>
                </c:pt>
                <c:pt idx="8">
                  <c:v>0.16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0DA7-4CCF-ACEB-A3A7F1DCF3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56064"/>
        <c:axId val="433963904"/>
      </c:scatterChart>
      <c:valAx>
        <c:axId val="433956064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3904"/>
        <c:crosses val="autoZero"/>
        <c:crossBetween val="midCat"/>
        <c:majorUnit val="1000"/>
      </c:valAx>
      <c:valAx>
        <c:axId val="433963904"/>
        <c:scaling>
          <c:orientation val="minMax"/>
          <c:max val="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560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803108808290156"/>
          <c:y val="0.23791821561338289"/>
          <c:w val="0.76943005181347146"/>
          <c:h val="0.58364312267657992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NW'!$O$103:$O$111</c:f>
              <c:numCache>
                <c:formatCode>General</c:formatCode>
                <c:ptCount val="9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</c:numCache>
            </c:numRef>
          </c:xVal>
          <c:yVal>
            <c:numRef>
              <c:f>'Daten NW'!$P$103:$P$111</c:f>
              <c:numCache>
                <c:formatCode>General</c:formatCode>
                <c:ptCount val="9"/>
                <c:pt idx="0">
                  <c:v>0.04</c:v>
                </c:pt>
                <c:pt idx="1">
                  <c:v>0.05</c:v>
                </c:pt>
                <c:pt idx="2">
                  <c:v>0.06</c:v>
                </c:pt>
                <c:pt idx="3">
                  <c:v>7.0000000000000007E-2</c:v>
                </c:pt>
                <c:pt idx="4">
                  <c:v>0.09</c:v>
                </c:pt>
                <c:pt idx="5">
                  <c:v>0.1</c:v>
                </c:pt>
                <c:pt idx="6">
                  <c:v>0.11</c:v>
                </c:pt>
                <c:pt idx="7">
                  <c:v>0.14000000000000001</c:v>
                </c:pt>
                <c:pt idx="8">
                  <c:v>0.15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F9F7-4F01-AEB3-85DFF3D99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66648"/>
        <c:axId val="433965864"/>
      </c:scatterChart>
      <c:valAx>
        <c:axId val="433966648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5864"/>
        <c:crosses val="autoZero"/>
        <c:crossBetween val="midCat"/>
        <c:majorUnit val="1000"/>
      </c:valAx>
      <c:valAx>
        <c:axId val="433965864"/>
        <c:scaling>
          <c:orientation val="minMax"/>
          <c:max val="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666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66579634464752"/>
          <c:y val="0.23137343510047143"/>
          <c:w val="0.77806788511749347"/>
          <c:h val="0.5451001267621276"/>
        </c:manualLayout>
      </c:layout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'Daten NW'!$Q$103:$Q$112</c:f>
              <c:numCache>
                <c:formatCode>General</c:formatCode>
                <c:ptCount val="10"/>
                <c:pt idx="0">
                  <c:v>3000</c:v>
                </c:pt>
                <c:pt idx="1">
                  <c:v>3500</c:v>
                </c:pt>
                <c:pt idx="2">
                  <c:v>4000</c:v>
                </c:pt>
                <c:pt idx="3">
                  <c:v>4500</c:v>
                </c:pt>
                <c:pt idx="4">
                  <c:v>5000</c:v>
                </c:pt>
                <c:pt idx="5">
                  <c:v>5500</c:v>
                </c:pt>
                <c:pt idx="6">
                  <c:v>6000</c:v>
                </c:pt>
                <c:pt idx="7">
                  <c:v>6500</c:v>
                </c:pt>
                <c:pt idx="8">
                  <c:v>7000</c:v>
                </c:pt>
                <c:pt idx="9">
                  <c:v>7500</c:v>
                </c:pt>
              </c:numCache>
            </c:numRef>
          </c:xVal>
          <c:yVal>
            <c:numRef>
              <c:f>'Daten NW'!$R$103:$R$112</c:f>
              <c:numCache>
                <c:formatCode>General</c:formatCode>
                <c:ptCount val="10"/>
                <c:pt idx="0">
                  <c:v>0.02</c:v>
                </c:pt>
                <c:pt idx="1">
                  <c:v>0.03</c:v>
                </c:pt>
                <c:pt idx="2">
                  <c:v>0.05</c:v>
                </c:pt>
                <c:pt idx="3">
                  <c:v>0.06</c:v>
                </c:pt>
                <c:pt idx="4">
                  <c:v>0.09</c:v>
                </c:pt>
                <c:pt idx="5">
                  <c:v>0.12</c:v>
                </c:pt>
                <c:pt idx="6">
                  <c:v>0.14000000000000001</c:v>
                </c:pt>
                <c:pt idx="7">
                  <c:v>0.16</c:v>
                </c:pt>
                <c:pt idx="8">
                  <c:v>0.19</c:v>
                </c:pt>
                <c:pt idx="9">
                  <c:v>0.23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662D-423E-88A2-5F1FDCEF2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3956456"/>
        <c:axId val="434859312"/>
      </c:scatterChart>
      <c:valAx>
        <c:axId val="433956456"/>
        <c:scaling>
          <c:orientation val="minMax"/>
          <c:max val="7000"/>
          <c:min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4859312"/>
        <c:crosses val="autoZero"/>
        <c:crossBetween val="midCat"/>
        <c:majorUnit val="1000"/>
      </c:valAx>
      <c:valAx>
        <c:axId val="434859312"/>
        <c:scaling>
          <c:orientation val="minMax"/>
          <c:max val="0.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3956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8056"/>
          </a:xfrm>
          <a:prstGeom prst="rect">
            <a:avLst/>
          </a:prstGeom>
        </p:spPr>
        <p:txBody>
          <a:bodyPr vert="horz" lIns="95532" tIns="47766" rIns="95532" bIns="47766" rtlCol="0"/>
          <a:lstStyle>
            <a:lvl1pPr algn="r">
              <a:defRPr sz="1300"/>
            </a:lvl1pPr>
          </a:lstStyle>
          <a:p>
            <a:fld id="{32CFB9A6-07D8-654B-9ACE-2FE734E169D7}" type="datetimeFigureOut">
              <a:rPr lang="nl-NL" smtClean="0"/>
              <a:t>25-3-2020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32" tIns="47766" rIns="95532" bIns="47766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5532" tIns="47766" rIns="95532" bIns="47766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8"/>
            <a:ext cx="2945660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8"/>
            <a:ext cx="2945660" cy="498055"/>
          </a:xfrm>
          <a:prstGeom prst="rect">
            <a:avLst/>
          </a:prstGeom>
        </p:spPr>
        <p:txBody>
          <a:bodyPr vert="horz" lIns="95532" tIns="47766" rIns="95532" bIns="47766" rtlCol="0" anchor="b"/>
          <a:lstStyle>
            <a:lvl1pPr algn="r">
              <a:defRPr sz="1300"/>
            </a:lvl1pPr>
          </a:lstStyle>
          <a:p>
            <a:fld id="{A1BC2769-C6CC-064A-AEF5-D183B71B235F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02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64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26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91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653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817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979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142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306" algn="l" defTabSz="914326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214563" y="1241425"/>
            <a:ext cx="2368550" cy="334803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C2769-C6CC-064A-AEF5-D183B71B235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6455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9051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3081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0830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34995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7EA2-4382-430A-BA5B-178CD4805B9C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03696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BADBE-7529-4DEB-A967-7105F1F7F03F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6981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E091-DA11-4CB1-A256-D86D9EFAC6D4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9280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B5DD-5319-4872-8BF4-359BA7DC233D}" type="datetime1">
              <a:rPr lang="nl-BE" smtClean="0"/>
              <a:t>25/03/2020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02309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AE1F-98FC-4E5A-924E-682844212BB2}" type="datetime1">
              <a:rPr lang="nl-BE" smtClean="0"/>
              <a:t>25/03/2020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186658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7CA2-EFE2-42C1-9FDE-2B3362CD273C}" type="datetime1">
              <a:rPr lang="nl-BE" smtClean="0"/>
              <a:t>25/03/2020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7232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15BA-CE5D-45CB-9D46-D9B7A3A79E4F}" type="datetime1">
              <a:rPr lang="nl-BE" smtClean="0"/>
              <a:t>25/03/2020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82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95515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9E748-D692-44D4-8262-5EDAA4215143}" type="datetime1">
              <a:rPr lang="nl-BE" smtClean="0"/>
              <a:t>25/03/2020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41427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8FDB-C3E2-4441-931E-E28BA2102AC2}" type="datetime1">
              <a:rPr lang="nl-BE" smtClean="0"/>
              <a:t>25/03/2020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3231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21FA3-C990-48F4-9E4F-BF98A64677B2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630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16B2-FB18-454C-9B13-17EEE11FC3B3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75720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44563" y="1749425"/>
            <a:ext cx="5670550" cy="3722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44563" y="5614988"/>
            <a:ext cx="5670550" cy="25828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98350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7564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1862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4166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40732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2124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5938" y="2665413"/>
            <a:ext cx="6519862" cy="44481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5938" y="7154863"/>
            <a:ext cx="6519862" cy="2338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50191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1593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1205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664041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45364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10200" y="569913"/>
            <a:ext cx="1630363" cy="90598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9113" y="569913"/>
            <a:ext cx="4738687" cy="90598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9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9113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6038" y="2846388"/>
            <a:ext cx="3184525" cy="67833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222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569913"/>
            <a:ext cx="6519863" cy="20653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198813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0700" y="3905250"/>
            <a:ext cx="3198813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27463" y="2620963"/>
            <a:ext cx="3213100" cy="12842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27463" y="3905250"/>
            <a:ext cx="3213100" cy="57451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4138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5718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944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642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700" y="712788"/>
            <a:ext cx="2438400" cy="24955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213100" y="1539875"/>
            <a:ext cx="3827463" cy="759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20700" y="3208338"/>
            <a:ext cx="2438400" cy="59420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0780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DD56-FFD7-43CC-8007-D1E763367F9A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8360E-CAA4-48C5-954B-BDEFBF37199F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2203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759F-B43B-4932-B846-36CF99D89090}" type="datetime1">
              <a:rPr lang="nl-BE" smtClean="0"/>
              <a:t>25/03/2020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3DDF9-9CFF-4491-AAB5-C71104CB3D49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032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E8DA-2AD3-41B3-A3F6-0A9122C48C3D}" type="datetimeFigureOut">
              <a:rPr lang="fr-BE" smtClean="0"/>
              <a:t>25/03/20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6EA1-E69C-4163-A3C2-48BB5F7D3D4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459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1.jpeg"/><Relationship Id="rId7" Type="http://schemas.openxmlformats.org/officeDocument/2006/relationships/chart" Target="../charts/chart4.xml"/><Relationship Id="rId12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98" y="962909"/>
            <a:ext cx="1911071" cy="519174"/>
          </a:xfrm>
          <a:prstGeom prst="rect">
            <a:avLst/>
          </a:prstGeom>
        </p:spPr>
      </p:pic>
      <p:sp>
        <p:nvSpPr>
          <p:cNvPr id="9" name="Rechthoek 14">
            <a:extLst>
              <a:ext uri="{FF2B5EF4-FFF2-40B4-BE49-F238E27FC236}">
                <a16:creationId xmlns="" xmlns:a16="http://schemas.microsoft.com/office/drawing/2014/main" id="{E37F7F22-1163-A549-854F-03BD9474AAA1}"/>
              </a:ext>
            </a:extLst>
          </p:cNvPr>
          <p:cNvSpPr/>
          <p:nvPr/>
        </p:nvSpPr>
        <p:spPr>
          <a:xfrm>
            <a:off x="2646058" y="959933"/>
            <a:ext cx="4261630" cy="519174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l-NL" sz="3124" dirty="0"/>
              <a:t>		</a:t>
            </a:r>
            <a:r>
              <a:rPr lang="nl-NL" sz="3124" dirty="0">
                <a:latin typeface="Klavika Lt" panose="02000000000000000000" pitchFamily="50" charset="0"/>
              </a:rPr>
              <a:t>NW32 1 ¼”</a:t>
            </a:r>
            <a:endParaRPr lang="nl-NL" sz="1562" dirty="0">
              <a:latin typeface="Klavika Lt" panose="02000000000000000000" pitchFamily="50" charset="0"/>
            </a:endParaRPr>
          </a:p>
        </p:txBody>
      </p:sp>
      <p:sp>
        <p:nvSpPr>
          <p:cNvPr id="6" name="Rechthoek 5">
            <a:extLst>
              <a:ext uri="{FF2B5EF4-FFF2-40B4-BE49-F238E27FC236}">
                <a16:creationId xmlns="" xmlns:a16="http://schemas.microsoft.com/office/drawing/2014/main" id="{81115868-34EE-7E46-9426-192C737AFE4D}"/>
              </a:ext>
            </a:extLst>
          </p:cNvPr>
          <p:cNvSpPr/>
          <p:nvPr/>
        </p:nvSpPr>
        <p:spPr>
          <a:xfrm>
            <a:off x="749930" y="2326786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4" name="Rechthoek 13">
            <a:extLst>
              <a:ext uri="{FF2B5EF4-FFF2-40B4-BE49-F238E27FC236}">
                <a16:creationId xmlns="" xmlns:a16="http://schemas.microsoft.com/office/drawing/2014/main" id="{E918EAC2-3370-9447-975D-BF9E9300D1D2}"/>
              </a:ext>
            </a:extLst>
          </p:cNvPr>
          <p:cNvSpPr/>
          <p:nvPr/>
        </p:nvSpPr>
        <p:spPr>
          <a:xfrm>
            <a:off x="3842454" y="2326786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5" name="Rechthoek 14">
            <a:extLst>
              <a:ext uri="{FF2B5EF4-FFF2-40B4-BE49-F238E27FC236}">
                <a16:creationId xmlns="" xmlns:a16="http://schemas.microsoft.com/office/drawing/2014/main" id="{34EE8F4A-6BE1-1249-8671-167D2D42A9F3}"/>
              </a:ext>
            </a:extLst>
          </p:cNvPr>
          <p:cNvSpPr/>
          <p:nvPr/>
        </p:nvSpPr>
        <p:spPr>
          <a:xfrm>
            <a:off x="747427" y="4038141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6" name="Rechthoek 15">
            <a:extLst>
              <a:ext uri="{FF2B5EF4-FFF2-40B4-BE49-F238E27FC236}">
                <a16:creationId xmlns="" xmlns:a16="http://schemas.microsoft.com/office/drawing/2014/main" id="{F25FFA90-4175-354E-A426-C5298132EBD6}"/>
              </a:ext>
            </a:extLst>
          </p:cNvPr>
          <p:cNvSpPr/>
          <p:nvPr/>
        </p:nvSpPr>
        <p:spPr>
          <a:xfrm>
            <a:off x="3842454" y="4027505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7" name="Rechthoek 16">
            <a:extLst>
              <a:ext uri="{FF2B5EF4-FFF2-40B4-BE49-F238E27FC236}">
                <a16:creationId xmlns="" xmlns:a16="http://schemas.microsoft.com/office/drawing/2014/main" id="{27A97A75-87F9-5842-ADB1-199AB98BE305}"/>
              </a:ext>
            </a:extLst>
          </p:cNvPr>
          <p:cNvSpPr/>
          <p:nvPr/>
        </p:nvSpPr>
        <p:spPr>
          <a:xfrm>
            <a:off x="749930" y="5733221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18" name="Rechthoek 17">
            <a:extLst>
              <a:ext uri="{FF2B5EF4-FFF2-40B4-BE49-F238E27FC236}">
                <a16:creationId xmlns="" xmlns:a16="http://schemas.microsoft.com/office/drawing/2014/main" id="{CF758FA5-8E03-1D4A-B41E-0736F452DBBD}"/>
              </a:ext>
            </a:extLst>
          </p:cNvPr>
          <p:cNvSpPr/>
          <p:nvPr/>
        </p:nvSpPr>
        <p:spPr>
          <a:xfrm>
            <a:off x="3842454" y="5733221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26" name="Rechthoekige driehoek 25">
            <a:extLst>
              <a:ext uri="{FF2B5EF4-FFF2-40B4-BE49-F238E27FC236}">
                <a16:creationId xmlns="" xmlns:a16="http://schemas.microsoft.com/office/drawing/2014/main" id="{20223AAC-965D-EB43-B0D7-DBCDDB579D73}"/>
              </a:ext>
            </a:extLst>
          </p:cNvPr>
          <p:cNvSpPr/>
          <p:nvPr/>
        </p:nvSpPr>
        <p:spPr>
          <a:xfrm>
            <a:off x="3850418" y="3429529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94" b="1" dirty="0">
              <a:latin typeface="Klavika" panose="02000000000000000000" pitchFamily="2" charset="0"/>
            </a:endParaRPr>
          </a:p>
        </p:txBody>
      </p:sp>
      <p:sp>
        <p:nvSpPr>
          <p:cNvPr id="27" name="Rechthoekige driehoek 26">
            <a:extLst>
              <a:ext uri="{FF2B5EF4-FFF2-40B4-BE49-F238E27FC236}">
                <a16:creationId xmlns="" xmlns:a16="http://schemas.microsoft.com/office/drawing/2014/main" id="{DD762530-CE80-3A42-8444-C93EC9E4BF9D}"/>
              </a:ext>
            </a:extLst>
          </p:cNvPr>
          <p:cNvSpPr/>
          <p:nvPr/>
        </p:nvSpPr>
        <p:spPr>
          <a:xfrm>
            <a:off x="760715" y="5139217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781" b="1" dirty="0">
              <a:latin typeface="Arial Narrow" panose="020B0606020202030204" pitchFamily="34" charset="0"/>
            </a:endParaRPr>
          </a:p>
        </p:txBody>
      </p:sp>
      <p:sp>
        <p:nvSpPr>
          <p:cNvPr id="28" name="Rechthoekige driehoek 27">
            <a:extLst>
              <a:ext uri="{FF2B5EF4-FFF2-40B4-BE49-F238E27FC236}">
                <a16:creationId xmlns="" xmlns:a16="http://schemas.microsoft.com/office/drawing/2014/main" id="{243D51D9-CF41-F149-A717-666854CF5ACA}"/>
              </a:ext>
            </a:extLst>
          </p:cNvPr>
          <p:cNvSpPr/>
          <p:nvPr/>
        </p:nvSpPr>
        <p:spPr>
          <a:xfrm>
            <a:off x="3851591" y="5138194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781" b="1" dirty="0">
              <a:latin typeface="Arial Narrow" panose="020B0606020202030204" pitchFamily="34" charset="0"/>
            </a:endParaRPr>
          </a:p>
        </p:txBody>
      </p:sp>
      <p:sp>
        <p:nvSpPr>
          <p:cNvPr id="29" name="Rechthoekige driehoek 28">
            <a:extLst>
              <a:ext uri="{FF2B5EF4-FFF2-40B4-BE49-F238E27FC236}">
                <a16:creationId xmlns="" xmlns:a16="http://schemas.microsoft.com/office/drawing/2014/main" id="{761D1E02-34BC-2847-8F24-D16B30EDE71A}"/>
              </a:ext>
            </a:extLst>
          </p:cNvPr>
          <p:cNvSpPr/>
          <p:nvPr/>
        </p:nvSpPr>
        <p:spPr>
          <a:xfrm>
            <a:off x="749933" y="6838295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781" b="1" dirty="0">
              <a:latin typeface="Arial Narrow" panose="020B0606020202030204" pitchFamily="34" charset="0"/>
            </a:endParaRPr>
          </a:p>
        </p:txBody>
      </p:sp>
      <p:sp>
        <p:nvSpPr>
          <p:cNvPr id="31" name="Rechthoekige driehoek 30">
            <a:extLst>
              <a:ext uri="{FF2B5EF4-FFF2-40B4-BE49-F238E27FC236}">
                <a16:creationId xmlns="" xmlns:a16="http://schemas.microsoft.com/office/drawing/2014/main" id="{688A2E3C-C229-B143-AC3F-ACA18E6FD975}"/>
              </a:ext>
            </a:extLst>
          </p:cNvPr>
          <p:cNvSpPr/>
          <p:nvPr/>
        </p:nvSpPr>
        <p:spPr>
          <a:xfrm>
            <a:off x="3842460" y="6835771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07" b="1" dirty="0">
              <a:latin typeface="Arial Narrow" panose="020B0606020202030204" pitchFamily="34" charset="0"/>
            </a:endParaRPr>
          </a:p>
        </p:txBody>
      </p:sp>
      <p:sp>
        <p:nvSpPr>
          <p:cNvPr id="25" name="Rechthoekige driehoek 24">
            <a:extLst>
              <a:ext uri="{FF2B5EF4-FFF2-40B4-BE49-F238E27FC236}">
                <a16:creationId xmlns="" xmlns:a16="http://schemas.microsoft.com/office/drawing/2014/main" id="{6E66F445-DC8B-6B4E-AA3E-2D8161BC2AC8}"/>
              </a:ext>
            </a:extLst>
          </p:cNvPr>
          <p:cNvSpPr/>
          <p:nvPr/>
        </p:nvSpPr>
        <p:spPr>
          <a:xfrm>
            <a:off x="759007" y="3428814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94" b="1" dirty="0">
              <a:latin typeface="Klavika" panose="02000000000000000000" pitchFamily="2" charset="0"/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="" xmlns:a16="http://schemas.microsoft.com/office/drawing/2014/main" id="{78168E8F-B2E0-3A42-9A1D-71394A4BDB8D}"/>
              </a:ext>
            </a:extLst>
          </p:cNvPr>
          <p:cNvSpPr txBox="1"/>
          <p:nvPr/>
        </p:nvSpPr>
        <p:spPr>
          <a:xfrm>
            <a:off x="585551" y="1677948"/>
            <a:ext cx="6318049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62" dirty="0">
                <a:latin typeface="Klavika Lt" panose="02000000000000000000" pitchFamily="50" charset="0"/>
              </a:rPr>
              <a:t>Perte de charge</a:t>
            </a:r>
            <a:r>
              <a:rPr lang="nl-BE" sz="1562" dirty="0">
                <a:latin typeface="Klavika Lt" panose="02000000000000000000" pitchFamily="50" charset="0"/>
              </a:rPr>
              <a:t> - drukverlies - </a:t>
            </a:r>
            <a:r>
              <a:rPr lang="nl-BE" sz="1562" dirty="0" err="1">
                <a:latin typeface="Klavika Lt" panose="02000000000000000000" pitchFamily="50" charset="0"/>
              </a:rPr>
              <a:t>Druckverlust</a:t>
            </a:r>
            <a:r>
              <a:rPr lang="nl-BE" sz="1562" dirty="0">
                <a:latin typeface="Klavika Lt" panose="02000000000000000000" pitchFamily="50" charset="0"/>
              </a:rPr>
              <a:t> - </a:t>
            </a:r>
            <a:r>
              <a:rPr lang="en-IE" sz="1562" dirty="0">
                <a:latin typeface="Klavika Lt" panose="02000000000000000000" pitchFamily="50" charset="0"/>
              </a:rPr>
              <a:t>pressure drop </a:t>
            </a:r>
            <a:r>
              <a:rPr lang="nl-BE" sz="1562" dirty="0">
                <a:latin typeface="Klavika Lt" panose="02000000000000000000" pitchFamily="50" charset="0"/>
              </a:rPr>
              <a:t>-</a:t>
            </a:r>
          </a:p>
          <a:p>
            <a:pPr algn="ctr"/>
            <a:r>
              <a:rPr lang="es-ES" sz="1562" dirty="0">
                <a:latin typeface="Klavika Lt" panose="02000000000000000000" pitchFamily="50" charset="0"/>
              </a:rPr>
              <a:t>pérdida de carga </a:t>
            </a:r>
            <a:r>
              <a:rPr lang="nl-BE" sz="1562" dirty="0">
                <a:latin typeface="Klavika Lt" panose="02000000000000000000" pitchFamily="50" charset="0"/>
              </a:rPr>
              <a:t>- </a:t>
            </a:r>
            <a:r>
              <a:rPr lang="pl-PL" sz="1562" dirty="0">
                <a:latin typeface="Klavika Lt" panose="02000000000000000000" pitchFamily="50" charset="0"/>
              </a:rPr>
              <a:t>spadek ciśnienia </a:t>
            </a:r>
            <a:r>
              <a:rPr lang="nl-BE" sz="1562" dirty="0">
                <a:latin typeface="Klavika Lt" panose="02000000000000000000" pitchFamily="50" charset="0"/>
              </a:rPr>
              <a:t>- </a:t>
            </a:r>
            <a:r>
              <a:rPr lang="ru-RU" sz="1562" dirty="0"/>
              <a:t>Потеря давления</a:t>
            </a:r>
            <a:r>
              <a:rPr lang="nl-BE" sz="1562" dirty="0">
                <a:latin typeface="Klavika Lt" panose="02000000000000000000" pitchFamily="50" charset="0"/>
              </a:rPr>
              <a:t> - </a:t>
            </a:r>
            <a:r>
              <a:rPr lang="pt-PT" sz="1562" dirty="0">
                <a:latin typeface="Klavika Lt" panose="02000000000000000000" pitchFamily="50" charset="0"/>
              </a:rPr>
              <a:t>perda de carga</a:t>
            </a:r>
            <a:endParaRPr lang="nl-BE" sz="1562" dirty="0">
              <a:latin typeface="Klavika Lt" panose="02000000000000000000" pitchFamily="50" charset="0"/>
            </a:endParaRPr>
          </a:p>
        </p:txBody>
      </p:sp>
      <p:sp>
        <p:nvSpPr>
          <p:cNvPr id="30" name="Rechthoek 29">
            <a:extLst>
              <a:ext uri="{FF2B5EF4-FFF2-40B4-BE49-F238E27FC236}">
                <a16:creationId xmlns="" xmlns:a16="http://schemas.microsoft.com/office/drawing/2014/main" id="{91F8081D-9BE0-FC41-A3D1-416029BC31D8}"/>
              </a:ext>
            </a:extLst>
          </p:cNvPr>
          <p:cNvSpPr/>
          <p:nvPr/>
        </p:nvSpPr>
        <p:spPr>
          <a:xfrm>
            <a:off x="749930" y="7435365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32" name="Rechthoek 31">
            <a:extLst>
              <a:ext uri="{FF2B5EF4-FFF2-40B4-BE49-F238E27FC236}">
                <a16:creationId xmlns="" xmlns:a16="http://schemas.microsoft.com/office/drawing/2014/main" id="{E9F3CE32-CC2A-6D4D-ABF9-1212279DB6EC}"/>
              </a:ext>
            </a:extLst>
          </p:cNvPr>
          <p:cNvSpPr/>
          <p:nvPr/>
        </p:nvSpPr>
        <p:spPr>
          <a:xfrm>
            <a:off x="3842454" y="7435365"/>
            <a:ext cx="2967573" cy="1561880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562"/>
          </a:p>
        </p:txBody>
      </p:sp>
      <p:sp>
        <p:nvSpPr>
          <p:cNvPr id="33" name="Rechthoekige driehoek 32">
            <a:extLst>
              <a:ext uri="{FF2B5EF4-FFF2-40B4-BE49-F238E27FC236}">
                <a16:creationId xmlns="" xmlns:a16="http://schemas.microsoft.com/office/drawing/2014/main" id="{A40F0482-3EA9-4046-824C-1E97300AE843}"/>
              </a:ext>
            </a:extLst>
          </p:cNvPr>
          <p:cNvSpPr/>
          <p:nvPr/>
        </p:nvSpPr>
        <p:spPr>
          <a:xfrm>
            <a:off x="760372" y="8536990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07" b="1" dirty="0">
              <a:latin typeface="Arial Narrow" panose="020B0606020202030204" pitchFamily="34" charset="0"/>
            </a:endParaRPr>
          </a:p>
        </p:txBody>
      </p:sp>
      <p:sp>
        <p:nvSpPr>
          <p:cNvPr id="35" name="Rechthoekige driehoek 34">
            <a:extLst>
              <a:ext uri="{FF2B5EF4-FFF2-40B4-BE49-F238E27FC236}">
                <a16:creationId xmlns="" xmlns:a16="http://schemas.microsoft.com/office/drawing/2014/main" id="{0DADFB5A-1AFD-104A-B5B8-CD63E226FFAB}"/>
              </a:ext>
            </a:extLst>
          </p:cNvPr>
          <p:cNvSpPr/>
          <p:nvPr/>
        </p:nvSpPr>
        <p:spPr>
          <a:xfrm>
            <a:off x="3842460" y="8537916"/>
            <a:ext cx="449182" cy="449182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endParaRPr lang="nl-BE" sz="607" b="1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8771" y="3686996"/>
            <a:ext cx="436338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1µm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09393" y="3683339"/>
            <a:ext cx="436338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5µm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3136" y="5398001"/>
            <a:ext cx="503664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10µm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785283" y="5385434"/>
            <a:ext cx="503664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25µm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9326" y="7086574"/>
            <a:ext cx="503664" cy="252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041" b="1" dirty="0">
                <a:solidFill>
                  <a:schemeClr val="bg1"/>
                </a:solidFill>
              </a:rPr>
              <a:t>50µm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81917" y="7109575"/>
            <a:ext cx="505267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b="1" dirty="0">
                <a:solidFill>
                  <a:schemeClr val="bg1"/>
                </a:solidFill>
              </a:rPr>
              <a:t>100µm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4074" y="8813159"/>
            <a:ext cx="505267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b="1" dirty="0">
                <a:solidFill>
                  <a:schemeClr val="bg1"/>
                </a:solidFill>
              </a:rPr>
              <a:t>150µm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782158" y="8800060"/>
            <a:ext cx="505267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b="1" dirty="0">
                <a:solidFill>
                  <a:schemeClr val="bg1"/>
                </a:solidFill>
              </a:rPr>
              <a:t>300µm</a:t>
            </a:r>
          </a:p>
        </p:txBody>
      </p:sp>
      <p:sp>
        <p:nvSpPr>
          <p:cNvPr id="3" name="TextBox 2"/>
          <p:cNvSpPr txBox="1"/>
          <p:nvPr/>
        </p:nvSpPr>
        <p:spPr>
          <a:xfrm rot="16200000">
            <a:off x="3431871" y="2737953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38229" y="3682285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54" name="TextBox 53"/>
          <p:cNvSpPr txBox="1"/>
          <p:nvPr/>
        </p:nvSpPr>
        <p:spPr>
          <a:xfrm rot="16200000">
            <a:off x="3432587" y="4442449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038946" y="5386781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3428886" y="6138415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035246" y="7082747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3436748" y="7845246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043108" y="8789578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60" name="TextBox 59"/>
          <p:cNvSpPr txBox="1"/>
          <p:nvPr/>
        </p:nvSpPr>
        <p:spPr>
          <a:xfrm rot="16200000">
            <a:off x="338383" y="2737231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944743" y="3681569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62" name="TextBox 61"/>
          <p:cNvSpPr txBox="1"/>
          <p:nvPr/>
        </p:nvSpPr>
        <p:spPr>
          <a:xfrm rot="16200000">
            <a:off x="339100" y="4441726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945460" y="5386065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64" name="TextBox 63"/>
          <p:cNvSpPr txBox="1"/>
          <p:nvPr/>
        </p:nvSpPr>
        <p:spPr>
          <a:xfrm rot="16200000">
            <a:off x="335399" y="6137693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941759" y="7082031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sp>
        <p:nvSpPr>
          <p:cNvPr id="66" name="TextBox 65"/>
          <p:cNvSpPr txBox="1"/>
          <p:nvPr/>
        </p:nvSpPr>
        <p:spPr>
          <a:xfrm rot="16200000">
            <a:off x="343261" y="7844523"/>
            <a:ext cx="105670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pressure drop (bar)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949620" y="8788862"/>
            <a:ext cx="635110" cy="225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68" dirty="0"/>
              <a:t>flow (L/H)</a:t>
            </a:r>
          </a:p>
        </p:txBody>
      </p:sp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992379"/>
              </p:ext>
            </p:extLst>
          </p:nvPr>
        </p:nvGraphicFramePr>
        <p:xfrm>
          <a:off x="1035010" y="2022741"/>
          <a:ext cx="2685433" cy="193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8" name="Chart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1978763"/>
              </p:ext>
            </p:extLst>
          </p:nvPr>
        </p:nvGraphicFramePr>
        <p:xfrm>
          <a:off x="4186847" y="1982962"/>
          <a:ext cx="2642154" cy="193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9" name="Chart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277003"/>
              </p:ext>
            </p:extLst>
          </p:nvPr>
        </p:nvGraphicFramePr>
        <p:xfrm>
          <a:off x="1007341" y="3677512"/>
          <a:ext cx="2728825" cy="193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0" name="Chart 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5165516"/>
              </p:ext>
            </p:extLst>
          </p:nvPr>
        </p:nvGraphicFramePr>
        <p:xfrm>
          <a:off x="4095394" y="3666805"/>
          <a:ext cx="2720511" cy="193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1" name="Chart 5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540607"/>
              </p:ext>
            </p:extLst>
          </p:nvPr>
        </p:nvGraphicFramePr>
        <p:xfrm>
          <a:off x="904390" y="5380800"/>
          <a:ext cx="2835084" cy="19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2" name="Chart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6183229"/>
              </p:ext>
            </p:extLst>
          </p:nvPr>
        </p:nvGraphicFramePr>
        <p:xfrm>
          <a:off x="4027273" y="5384769"/>
          <a:ext cx="2804243" cy="1905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68" name="Chart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440483"/>
              </p:ext>
            </p:extLst>
          </p:nvPr>
        </p:nvGraphicFramePr>
        <p:xfrm>
          <a:off x="1010447" y="7110362"/>
          <a:ext cx="2708594" cy="1843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69" name="Chart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775649"/>
              </p:ext>
            </p:extLst>
          </p:nvPr>
        </p:nvGraphicFramePr>
        <p:xfrm>
          <a:off x="3934848" y="7091617"/>
          <a:ext cx="2870581" cy="1967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70" name="Image 6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49" y="9309509"/>
            <a:ext cx="1312420" cy="499645"/>
          </a:xfrm>
          <a:prstGeom prst="rect">
            <a:avLst/>
          </a:prstGeom>
        </p:spPr>
      </p:pic>
      <p:sp>
        <p:nvSpPr>
          <p:cNvPr id="72" name="Textfeld 14"/>
          <p:cNvSpPr txBox="1"/>
          <p:nvPr/>
        </p:nvSpPr>
        <p:spPr>
          <a:xfrm>
            <a:off x="2421459" y="9399092"/>
            <a:ext cx="4638192" cy="332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8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Hochstrasse</a:t>
            </a:r>
            <a:r>
              <a:rPr lang="de-DE" sz="78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 104d          	Tel. +32(0)87 59 83 30	www.cintropur.com</a:t>
            </a:r>
            <a:endParaRPr lang="fr-BE" sz="781" dirty="0">
              <a:solidFill>
                <a:schemeClr val="tx1">
                  <a:lumMod val="50000"/>
                  <a:lumOff val="50000"/>
                </a:schemeClr>
              </a:solidFill>
              <a:latin typeface="Klavika Lt" panose="02000000000000000000" pitchFamily="50" charset="0"/>
            </a:endParaRPr>
          </a:p>
          <a:p>
            <a:r>
              <a:rPr lang="de-DE" sz="781" dirty="0">
                <a:solidFill>
                  <a:schemeClr val="tx1">
                    <a:lumMod val="50000"/>
                    <a:lumOff val="50000"/>
                  </a:schemeClr>
                </a:solidFill>
                <a:latin typeface="Klavika Lt" panose="02000000000000000000" pitchFamily="50" charset="0"/>
              </a:rPr>
              <a:t>B-4700 Eupen		Fax +32(0)87 59 84 40	info@cintropur.com</a:t>
            </a:r>
            <a:endParaRPr lang="fr-BE" sz="781" dirty="0">
              <a:solidFill>
                <a:schemeClr val="tx1">
                  <a:lumMod val="50000"/>
                  <a:lumOff val="50000"/>
                </a:schemeClr>
              </a:solidFill>
              <a:latin typeface="Klavika Lt" panose="02000000000000000000" pitchFamily="50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3DDF9-9CFF-4491-AAB5-C71104CB3D49}" type="slidenum">
              <a:rPr lang="nl-BE" smtClean="0"/>
              <a:t>1</a:t>
            </a:fld>
            <a:endParaRPr lang="nl-BE"/>
          </a:p>
        </p:txBody>
      </p:sp>
      <p:sp>
        <p:nvSpPr>
          <p:cNvPr id="71" name="ZoneTexte 70"/>
          <p:cNvSpPr txBox="1"/>
          <p:nvPr/>
        </p:nvSpPr>
        <p:spPr>
          <a:xfrm>
            <a:off x="5977118" y="9198795"/>
            <a:ext cx="833883" cy="212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781" dirty="0">
                <a:latin typeface="Klavika Lt" panose="02000000000000000000" pitchFamily="50" charset="0"/>
              </a:rPr>
              <a:t>Version </a:t>
            </a:r>
            <a:r>
              <a:rPr lang="fr-BE" sz="781" dirty="0" smtClean="0">
                <a:latin typeface="Klavika Lt" panose="02000000000000000000" pitchFamily="50" charset="0"/>
              </a:rPr>
              <a:t>01.2020</a:t>
            </a:r>
            <a:endParaRPr lang="fr-BE" sz="781" dirty="0">
              <a:latin typeface="Klavika Lt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5574</TotalTime>
  <Words>110</Words>
  <Application>Microsoft Office PowerPoint</Application>
  <PresentationFormat>Personnalisé</PresentationFormat>
  <Paragraphs>32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Klavika</vt:lpstr>
      <vt:lpstr>Klavika Lt</vt:lpstr>
      <vt:lpstr>1_Conception personnalisée</vt:lpstr>
      <vt:lpstr>Office Theme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den Bruele Jo</dc:creator>
  <cp:lastModifiedBy>Germain Christine</cp:lastModifiedBy>
  <cp:revision>292</cp:revision>
  <cp:lastPrinted>2020-01-07T11:18:14Z</cp:lastPrinted>
  <dcterms:created xsi:type="dcterms:W3CDTF">2017-10-18T16:41:41Z</dcterms:created>
  <dcterms:modified xsi:type="dcterms:W3CDTF">2020-03-25T14:23:45Z</dcterms:modified>
</cp:coreProperties>
</file>